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4"/>
  </p:notesMasterIdLst>
  <p:handoutMasterIdLst>
    <p:handoutMasterId r:id="rId55"/>
  </p:handoutMasterIdLst>
  <p:sldIdLst>
    <p:sldId id="256" r:id="rId5"/>
    <p:sldId id="259" r:id="rId6"/>
    <p:sldId id="258" r:id="rId7"/>
    <p:sldId id="309" r:id="rId8"/>
    <p:sldId id="260"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21" r:id="rId23"/>
    <p:sldId id="313" r:id="rId24"/>
    <p:sldId id="344" r:id="rId25"/>
    <p:sldId id="301" r:id="rId26"/>
    <p:sldId id="305" r:id="rId27"/>
    <p:sldId id="334" r:id="rId28"/>
    <p:sldId id="322" r:id="rId29"/>
    <p:sldId id="327" r:id="rId30"/>
    <p:sldId id="332" r:id="rId31"/>
    <p:sldId id="345" r:id="rId32"/>
    <p:sldId id="331" r:id="rId33"/>
    <p:sldId id="317" r:id="rId34"/>
    <p:sldId id="302" r:id="rId35"/>
    <p:sldId id="314" r:id="rId36"/>
    <p:sldId id="336" r:id="rId37"/>
    <p:sldId id="335" r:id="rId38"/>
    <p:sldId id="292" r:id="rId39"/>
    <p:sldId id="306" r:id="rId40"/>
    <p:sldId id="338" r:id="rId41"/>
    <p:sldId id="293" r:id="rId42"/>
    <p:sldId id="303" r:id="rId43"/>
    <p:sldId id="307" r:id="rId44"/>
    <p:sldId id="308" r:id="rId45"/>
    <p:sldId id="326" r:id="rId46"/>
    <p:sldId id="325" r:id="rId47"/>
    <p:sldId id="294" r:id="rId48"/>
    <p:sldId id="316" r:id="rId49"/>
    <p:sldId id="319" r:id="rId50"/>
    <p:sldId id="320" r:id="rId51"/>
    <p:sldId id="340" r:id="rId52"/>
    <p:sldId id="282" r:id="rId53"/>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Palatino Linotype" panose="02040502050505030304" pitchFamily="18" charset="0"/>
      <p:regular r:id="rId60"/>
      <p:bold r:id="rId61"/>
      <p:italic r:id="rId62"/>
      <p:boldItalic r:id="rId63"/>
    </p:embeddedFont>
    <p:embeddedFont>
      <p:font typeface="Source Sans Pro" panose="020B0503030403020204" pitchFamily="34" charset="0"/>
      <p:regular r:id="rId64"/>
      <p:bold r:id="rId65"/>
      <p:italic r:id="rId66"/>
      <p:boldItalic r:id="rId67"/>
    </p:embeddedFont>
    <p:embeddedFont>
      <p:font typeface="Source Sans Pro Bold" panose="020B0703030403020204" pitchFamily="34" charset="0"/>
      <p:bold r:id="rId68"/>
      <p:italic r:id="rId69"/>
      <p:boldItalic r:id="rId70"/>
    </p:embeddedFont>
    <p:embeddedFont>
      <p:font typeface="Source Serif Pro" panose="02040603050405020204" pitchFamily="18" charset="0"/>
      <p:regular r:id="rId71"/>
      <p:bold r:id="rId72"/>
      <p:italic r:id="rId73"/>
      <p:boldItalic r:id="rId7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1EB"/>
    <a:srgbClr val="EDEDED"/>
    <a:srgbClr val="00A884"/>
    <a:srgbClr val="E0E0E4"/>
    <a:srgbClr val="832D88"/>
    <a:srgbClr val="DB07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handoutMaster" Target="handoutMasters/handoutMaster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a:t>
          </a:r>
          <a:r>
            <a:rPr lang="en-US" b="1" baseline="0" dirty="0"/>
            <a:t>majority of sentiments </a:t>
          </a:r>
          <a:r>
            <a:rPr lang="en-US" baseline="0" dirty="0"/>
            <a:t>about digital and robot pet companions be positive or be negative?</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a:t>
          </a:r>
          <a:r>
            <a:rPr lang="en-US" b="1" baseline="0" dirty="0"/>
            <a:t>location influence </a:t>
          </a:r>
          <a:r>
            <a:rPr lang="en-US" baseline="0" dirty="0"/>
            <a:t>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b="1" dirty="0"/>
            <a:t>Compared</a:t>
          </a:r>
          <a:r>
            <a:rPr lang="en-ID" dirty="0"/>
            <a:t> different machine learning </a:t>
          </a:r>
          <a:r>
            <a:rPr lang="en-ID" b="1" dirty="0"/>
            <a:t>models</a:t>
          </a:r>
          <a:r>
            <a:rPr lang="en-ID" dirty="0"/>
            <a:t> for sentiment analysis on a </a:t>
          </a:r>
          <a:r>
            <a:rPr lang="en-ID" b="1" dirty="0" err="1"/>
            <a:t>labeled</a:t>
          </a:r>
          <a:r>
            <a:rPr lang="en-ID" b="1" dirty="0"/>
            <a:t> dataset </a:t>
          </a:r>
          <a:r>
            <a:rPr lang="en-ID" dirty="0"/>
            <a:t>with the purpose </a:t>
          </a:r>
          <a:r>
            <a:rPr lang="en-ID" b="1" dirty="0"/>
            <a:t>of finding the best performance model.</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a:t>
          </a:r>
          <a:r>
            <a:rPr lang="en-US" b="0" dirty="0"/>
            <a:t>Twitter public </a:t>
          </a:r>
          <a:r>
            <a:rPr lang="en-US" b="1" dirty="0"/>
            <a:t>dataset </a:t>
          </a:r>
          <a:r>
            <a:rPr lang="en-US" dirty="0"/>
            <a:t>about digital robot companions from various regions and </a:t>
          </a:r>
          <a:r>
            <a:rPr lang="en-US" b="1" dirty="0"/>
            <a:t>use the best model</a:t>
          </a:r>
          <a:r>
            <a:rPr lang="en-US" dirty="0"/>
            <a:t> </a:t>
          </a:r>
          <a:r>
            <a:rPr lang="en-ID" dirty="0"/>
            <a:t>with the purpose </a:t>
          </a:r>
          <a:r>
            <a:rPr lang="en-ID" b="1" dirty="0"/>
            <a:t>of finding </a:t>
          </a:r>
          <a:r>
            <a:rPr lang="en-US" b="1" dirty="0"/>
            <a:t>the most 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0" dirty="0"/>
            <a:t>Perform a</a:t>
          </a:r>
          <a:r>
            <a:rPr lang="en-US" b="1" dirty="0"/>
            <a:t> Chi-square test  </a:t>
          </a:r>
          <a:r>
            <a:rPr lang="en-ID" dirty="0"/>
            <a:t>with the purpose </a:t>
          </a:r>
          <a:r>
            <a:rPr lang="en-US" dirty="0"/>
            <a:t>of </a:t>
          </a:r>
          <a:r>
            <a:rPr lang="en-US" b="1" dirty="0"/>
            <a:t>finding</a:t>
          </a:r>
          <a:r>
            <a:rPr lang="en-US" dirty="0"/>
            <a:t> </a:t>
          </a:r>
          <a:r>
            <a:rPr lang="en-US" b="1" dirty="0"/>
            <a:t>dependencies</a:t>
          </a:r>
          <a:r>
            <a:rPr lang="en-US" dirty="0"/>
            <a:t> between </a:t>
          </a:r>
          <a:r>
            <a:rPr lang="en-US" b="1" dirty="0"/>
            <a:t>sentiment </a:t>
          </a:r>
          <a:r>
            <a:rPr lang="en-US" dirty="0"/>
            <a:t>and </a:t>
          </a:r>
          <a:r>
            <a:rPr lang="en-US" b="1" dirty="0"/>
            <a:t>locations</a:t>
          </a:r>
          <a:r>
            <a:rPr lang="en-US" dirty="0"/>
            <a:t>.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1" baseline="0" dirty="0" err="1"/>
            <a:t>Replika</a:t>
          </a:r>
          <a:r>
            <a:rPr lang="en-ID" b="1" baseline="0" dirty="0"/>
            <a:t> AI digital companion</a:t>
          </a:r>
          <a:r>
            <a:rPr lang="en-ID" baseline="0" dirty="0"/>
            <a:t> that </a:t>
          </a:r>
          <a:r>
            <a:rPr lang="en-ID" b="0" baseline="0" dirty="0"/>
            <a:t>previous researchers </a:t>
          </a:r>
          <a:r>
            <a:rPr lang="en-ID" baseline="0" dirty="0"/>
            <a:t>had </a:t>
          </a:r>
          <a:r>
            <a:rPr lang="en-ID" b="1" baseline="0" dirty="0"/>
            <a:t>collected from the Google Play Store </a:t>
          </a:r>
          <a:r>
            <a:rPr lang="en-ID" baseline="0" dirty="0"/>
            <a:t>and then subjected to </a:t>
          </a:r>
          <a:r>
            <a:rPr lang="en-ID" b="1" baseline="0" dirty="0"/>
            <a:t>sentiment analysis </a:t>
          </a:r>
          <a:r>
            <a:rPr lang="en-ID" baseline="0" dirty="0"/>
            <a:t>and topic </a:t>
          </a:r>
          <a:r>
            <a:rPr lang="en-ID" baseline="0" dirty="0" err="1"/>
            <a:t>modeling</a:t>
          </a:r>
          <a:r>
            <a:rPr lang="en-ID" baseline="0" dirty="0"/>
            <a:t>, the </a:t>
          </a:r>
          <a:r>
            <a:rPr lang="en-ID" b="1" baseline="0" dirty="0"/>
            <a:t>previous study's</a:t>
          </a:r>
          <a:r>
            <a:rPr lang="en-ID" baseline="0" dirty="0"/>
            <a:t> objective was to discover the topics and emotions that </a:t>
          </a:r>
          <a:r>
            <a:rPr lang="en-ID" b="1" baseline="0" dirty="0"/>
            <a:t>users experienced </a:t>
          </a:r>
          <a:r>
            <a:rPr lang="en-ID" baseline="0" dirty="0"/>
            <a:t>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a:t>
          </a:r>
          <a:r>
            <a:rPr lang="en-US" b="1" baseline="0" dirty="0"/>
            <a:t>results of the sentiment analysis </a:t>
          </a:r>
          <a:r>
            <a:rPr lang="en-US" baseline="0" dirty="0"/>
            <a:t>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or be negative?</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a:t>
          </a:r>
          <a:r>
            <a:rPr lang="en-US" sz="2500" b="1" kern="1200" baseline="0" dirty="0"/>
            <a:t>majority of sentiments </a:t>
          </a:r>
          <a:r>
            <a:rPr lang="en-US" sz="2500" kern="1200" baseline="0" dirty="0"/>
            <a:t>about digital and robot pet companions be positive or be negative?</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a:t>
          </a:r>
          <a:r>
            <a:rPr lang="en-US" sz="2500" b="1" kern="1200" baseline="0" dirty="0"/>
            <a:t>location influence </a:t>
          </a:r>
          <a:r>
            <a:rPr lang="en-US" sz="2500" kern="1200" baseline="0" dirty="0"/>
            <a:t>people's sentiments towards digital and robot pet companions? </a:t>
          </a:r>
          <a:endParaRPr lang="en-US" sz="2500" kern="1200" dirty="0"/>
        </a:p>
      </dsp:txBody>
      <dsp:txXfrm>
        <a:off x="1095881" y="1699960"/>
        <a:ext cx="10184503" cy="948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b="1" kern="1200" dirty="0"/>
            <a:t>Compared</a:t>
          </a:r>
          <a:r>
            <a:rPr lang="en-ID" sz="2500" kern="1200" dirty="0"/>
            <a:t> different machine learning </a:t>
          </a:r>
          <a:r>
            <a:rPr lang="en-ID" sz="2500" b="1" kern="1200" dirty="0"/>
            <a:t>models</a:t>
          </a:r>
          <a:r>
            <a:rPr lang="en-ID" sz="2500" kern="1200" dirty="0"/>
            <a:t> for sentiment analysis on a </a:t>
          </a:r>
          <a:r>
            <a:rPr lang="en-ID" sz="2500" b="1" kern="1200" dirty="0" err="1"/>
            <a:t>labeled</a:t>
          </a:r>
          <a:r>
            <a:rPr lang="en-ID" sz="2500" b="1" kern="1200" dirty="0"/>
            <a:t> dataset </a:t>
          </a:r>
          <a:r>
            <a:rPr lang="en-ID" sz="2500" kern="1200" dirty="0"/>
            <a:t>with the purpose </a:t>
          </a:r>
          <a:r>
            <a:rPr lang="en-ID" sz="2500" b="1" kern="1200" dirty="0"/>
            <a:t>of finding the best performance model.</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a:t>
          </a:r>
          <a:r>
            <a:rPr lang="en-US" sz="2500" b="0" kern="1200" dirty="0"/>
            <a:t>Twitter public </a:t>
          </a:r>
          <a:r>
            <a:rPr lang="en-US" sz="2500" b="1" kern="1200" dirty="0"/>
            <a:t>dataset </a:t>
          </a:r>
          <a:r>
            <a:rPr lang="en-US" sz="2500" kern="1200" dirty="0"/>
            <a:t>about digital robot companions from various regions and </a:t>
          </a:r>
          <a:r>
            <a:rPr lang="en-US" sz="2500" b="1" kern="1200" dirty="0"/>
            <a:t>use the best model</a:t>
          </a:r>
          <a:r>
            <a:rPr lang="en-US" sz="2500" kern="1200" dirty="0"/>
            <a:t> </a:t>
          </a:r>
          <a:r>
            <a:rPr lang="en-ID" sz="2500" kern="1200" dirty="0"/>
            <a:t>with the purpose </a:t>
          </a:r>
          <a:r>
            <a:rPr lang="en-ID" sz="2500" b="1" kern="1200" dirty="0"/>
            <a:t>of finding </a:t>
          </a:r>
          <a:r>
            <a:rPr lang="en-US" sz="2500" b="1" kern="1200" dirty="0"/>
            <a:t>the most 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0" kern="1200" dirty="0"/>
            <a:t>Perform a</a:t>
          </a:r>
          <a:r>
            <a:rPr lang="en-US" sz="2500" b="1" kern="1200" dirty="0"/>
            <a:t> Chi-square test  </a:t>
          </a:r>
          <a:r>
            <a:rPr lang="en-ID" sz="2500" kern="1200" dirty="0"/>
            <a:t>with the purpose </a:t>
          </a:r>
          <a:r>
            <a:rPr lang="en-US" sz="2500" kern="1200" dirty="0"/>
            <a:t>of </a:t>
          </a:r>
          <a:r>
            <a:rPr lang="en-US" sz="2500" b="1" kern="1200" dirty="0"/>
            <a:t>finding</a:t>
          </a:r>
          <a:r>
            <a:rPr lang="en-US" sz="2500" kern="1200" dirty="0"/>
            <a:t> </a:t>
          </a:r>
          <a:r>
            <a:rPr lang="en-US" sz="2500" b="1" kern="1200" dirty="0"/>
            <a:t>dependencies</a:t>
          </a:r>
          <a:r>
            <a:rPr lang="en-US" sz="2500" kern="1200" dirty="0"/>
            <a:t> between </a:t>
          </a:r>
          <a:r>
            <a:rPr lang="en-US" sz="2500" b="1" kern="1200" dirty="0"/>
            <a:t>sentiment </a:t>
          </a:r>
          <a:r>
            <a:rPr lang="en-US" sz="2500" kern="1200" dirty="0"/>
            <a:t>and </a:t>
          </a:r>
          <a:r>
            <a:rPr lang="en-US" sz="2500" b="1" kern="1200" dirty="0"/>
            <a:t>locations</a:t>
          </a:r>
          <a:r>
            <a:rPr lang="en-US" sz="2500" kern="1200" dirty="0"/>
            <a:t>. </a:t>
          </a:r>
        </a:p>
      </dsp:txBody>
      <dsp:txXfrm>
        <a:off x="1622982" y="3513549"/>
        <a:ext cx="9517360" cy="1405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b="1" kern="1200" baseline="0" dirty="0" err="1"/>
            <a:t>Replika</a:t>
          </a:r>
          <a:r>
            <a:rPr lang="en-ID" sz="2000" b="1" kern="1200" baseline="0" dirty="0"/>
            <a:t> AI digital companion</a:t>
          </a:r>
          <a:r>
            <a:rPr lang="en-ID" sz="2000" kern="1200" baseline="0" dirty="0"/>
            <a:t> that </a:t>
          </a:r>
          <a:r>
            <a:rPr lang="en-ID" sz="2000" b="0" kern="1200" baseline="0" dirty="0"/>
            <a:t>previous researchers </a:t>
          </a:r>
          <a:r>
            <a:rPr lang="en-ID" sz="2000" kern="1200" baseline="0" dirty="0"/>
            <a:t>had </a:t>
          </a:r>
          <a:r>
            <a:rPr lang="en-ID" sz="2000" b="1" kern="1200" baseline="0" dirty="0"/>
            <a:t>collected from the Google Play Store </a:t>
          </a:r>
          <a:r>
            <a:rPr lang="en-ID" sz="2000" kern="1200" baseline="0" dirty="0"/>
            <a:t>and then subjected to </a:t>
          </a:r>
          <a:r>
            <a:rPr lang="en-ID" sz="2000" b="1" kern="1200" baseline="0" dirty="0"/>
            <a:t>sentiment analysis </a:t>
          </a:r>
          <a:r>
            <a:rPr lang="en-ID" sz="2000" kern="1200" baseline="0" dirty="0"/>
            <a:t>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a:t>
          </a:r>
          <a:r>
            <a:rPr lang="en-ID" sz="2000" b="1" kern="1200" baseline="0" dirty="0"/>
            <a:t>users experienced </a:t>
          </a:r>
          <a:r>
            <a:rPr lang="en-ID" sz="2000" kern="1200" baseline="0" dirty="0"/>
            <a:t>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a:t>
          </a:r>
          <a:r>
            <a:rPr lang="en-US" sz="2000" b="1" kern="1200" baseline="0" dirty="0"/>
            <a:t>results of the sentiment analysis </a:t>
          </a:r>
          <a:r>
            <a:rPr lang="en-US" sz="2000" kern="1200" baseline="0" dirty="0"/>
            <a:t>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98234"/>
          <a:ext cx="11175784" cy="12890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89936" y="988269"/>
          <a:ext cx="708976" cy="708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488849" y="698234"/>
          <a:ext cx="9686934" cy="128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4" tIns="136424" rIns="136424" bIns="136424" numCol="1" spcCol="1270" anchor="ctr" anchorCtr="0">
          <a:noAutofit/>
        </a:bodyPr>
        <a:lstStyle/>
        <a:p>
          <a:pPr marL="0" lvl="0" indent="0" algn="l" defTabSz="755650">
            <a:lnSpc>
              <a:spcPct val="90000"/>
            </a:lnSpc>
            <a:spcBef>
              <a:spcPct val="0"/>
            </a:spcBef>
            <a:spcAft>
              <a:spcPct val="35000"/>
            </a:spcAft>
            <a:buNone/>
          </a:pPr>
          <a:r>
            <a:rPr lang="en-US" sz="1700" kern="1200" baseline="0" dirty="0"/>
            <a:t>1.  Will the majority sentiments about digital and robot pet companions be positive, or be negative?</a:t>
          </a:r>
        </a:p>
        <a:p>
          <a:pPr marL="0" lvl="0" indent="0" algn="l" defTabSz="755650">
            <a:lnSpc>
              <a:spcPct val="90000"/>
            </a:lnSpc>
            <a:spcBef>
              <a:spcPct val="0"/>
            </a:spcBef>
            <a:spcAft>
              <a:spcPct val="35000"/>
            </a:spcAft>
            <a:buNone/>
          </a:pPr>
          <a:r>
            <a:rPr lang="en-ID" sz="1700" kern="1200" dirty="0"/>
            <a:t>The predominant sentiment about digital and robot pet companions is "joy“, as a positive sentiment.</a:t>
          </a:r>
          <a:endParaRPr lang="en-US" sz="1700" kern="1200" dirty="0">
            <a:solidFill>
              <a:srgbClr val="00B050"/>
            </a:solidFill>
          </a:endParaRPr>
        </a:p>
      </dsp:txBody>
      <dsp:txXfrm>
        <a:off x="1488849" y="698234"/>
        <a:ext cx="9686934" cy="1289047"/>
      </dsp:txXfrm>
    </dsp:sp>
    <dsp:sp modelId="{391E5C4B-A254-44C4-BC98-D2C70548A6D7}">
      <dsp:nvSpPr>
        <dsp:cNvPr id="0" name=""/>
        <dsp:cNvSpPr/>
      </dsp:nvSpPr>
      <dsp:spPr>
        <a:xfrm>
          <a:off x="0" y="2309543"/>
          <a:ext cx="11175784" cy="12890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89936" y="2599579"/>
          <a:ext cx="708976" cy="708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488849" y="2309543"/>
          <a:ext cx="9686934" cy="128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4" tIns="136424" rIns="136424" bIns="136424" numCol="1" spcCol="1270" anchor="ctr" anchorCtr="0">
          <a:noAutofit/>
        </a:bodyPr>
        <a:lstStyle/>
        <a:p>
          <a:pPr marL="0" lvl="0" indent="0" algn="l" defTabSz="755650">
            <a:lnSpc>
              <a:spcPct val="90000"/>
            </a:lnSpc>
            <a:spcBef>
              <a:spcPct val="0"/>
            </a:spcBef>
            <a:spcAft>
              <a:spcPct val="35000"/>
            </a:spcAft>
            <a:buNone/>
          </a:pPr>
          <a:r>
            <a:rPr lang="en-US" sz="1700" kern="1200" baseline="0" dirty="0"/>
            <a:t>2. Does location or region influence people's sentiments towards digital and robot pet companions?</a:t>
          </a:r>
          <a:br>
            <a:rPr lang="en-US" sz="1700" kern="1200" baseline="0" dirty="0"/>
          </a:br>
          <a:r>
            <a:rPr lang="en-US" sz="1700" kern="1200" baseline="0" dirty="0">
              <a:solidFill>
                <a:srgbClr val="C00000"/>
              </a:solidFill>
            </a:rPr>
            <a:t>NO. </a:t>
          </a:r>
          <a:r>
            <a:rPr lang="en-ID" sz="1700" kern="1200" dirty="0"/>
            <a:t>People's sentiments towards digital and robot pet companions are not influenced by their location or region.</a:t>
          </a:r>
          <a:endParaRPr lang="en-US" sz="1700" kern="1200" dirty="0">
            <a:solidFill>
              <a:srgbClr val="C00000"/>
            </a:solidFill>
          </a:endParaRPr>
        </a:p>
      </dsp:txBody>
      <dsp:txXfrm>
        <a:off x="1488849" y="2309543"/>
        <a:ext cx="9686934" cy="12890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9/23/2023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23/09/2023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23.09.2023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23.09.2023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28-09-2023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FFFE4E"/>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FFFE4E"/>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Naive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250641630"/>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b="1"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a:t>
            </a:r>
            <a:r>
              <a:rPr lang="en-ID" sz="1800" dirty="0">
                <a:effectLst/>
                <a:latin typeface="Arial" panose="020B0604020202020204" pitchFamily="34" charset="0"/>
                <a:ea typeface="Palatino Linotype" panose="02040502050505030304" pitchFamily="18" charset="0"/>
                <a:cs typeface="Arial" panose="020B0604020202020204" pitchFamily="34" charset="0"/>
              </a:rPr>
              <a:t>,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FFFE4E"/>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4160783580"/>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E4E"/>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22</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best model </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and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vectorizer</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from this dataset were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saved for future use</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FFFE4E"/>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FFFE4E"/>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FFFE4E"/>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29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highlight>
                  <a:srgbClr val="00FF00"/>
                </a:highlight>
                <a:latin typeface="Arial" panose="020B0604020202020204" pitchFamily="34" charset="0"/>
                <a:cs typeface="Arial" panose="020B0604020202020204" pitchFamily="34" charset="0"/>
              </a:rPr>
              <a:t>DF = Degree of Freedom </a:t>
            </a:r>
            <a:r>
              <a:rPr lang="en-ID" sz="1600" dirty="0">
                <a:solidFill>
                  <a:srgbClr val="252525"/>
                </a:solidFill>
                <a:effectLst/>
                <a:highlight>
                  <a:srgbClr val="00FF00"/>
                </a:highligh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850256459"/>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 Based on the calculated sentiment proportions,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 </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(63.2%), America (62.6%), Australia (59.1%), and Asia (54.7%). </a:t>
            </a:r>
          </a:p>
          <a:p>
            <a:pPr marL="34925" marR="215900" indent="0" algn="just">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000" b="1" dirty="0">
                <a:solidFill>
                  <a:srgbClr val="252525"/>
                </a:solidFill>
                <a:effectLst/>
                <a:latin typeface="Arial" panose="020B0604020202020204" pitchFamily="34" charset="0"/>
                <a:cs typeface="Arial" panose="020B0604020202020204" pitchFamily="34" charset="0"/>
              </a:rPr>
              <a:t>It means that  </a:t>
            </a:r>
            <a:r>
              <a:rPr lang="en-ID"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AI robot digital companion corporation marketing may succeed in all these places.</a:t>
            </a:r>
          </a:p>
          <a:p>
            <a:pPr marL="34925" marR="215900" indent="0" algn="just">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 The Chi-Square test supports the null hypothesis of independence. </a:t>
            </a:r>
          </a:p>
          <a:p>
            <a:pPr marL="34925" marR="215900" indent="0" algn="just">
              <a:lnSpc>
                <a:spcPct val="150000"/>
              </a:lnSpc>
              <a:spcAft>
                <a:spcPts val="0"/>
              </a:spcAft>
              <a:buNone/>
            </a:pPr>
            <a:endParaRPr lang="en-ID"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lgn="just">
              <a:buNone/>
            </a:pPr>
            <a:r>
              <a:rPr lang="en-ID" sz="2000" b="1" dirty="0">
                <a:solidFill>
                  <a:srgbClr val="252525"/>
                </a:solidFill>
                <a:effectLst/>
                <a:latin typeface="Arial" panose="020B0604020202020204" pitchFamily="34" charset="0"/>
                <a:cs typeface="Arial" panose="020B0604020202020204" pitchFamily="34" charset="0"/>
              </a:rPr>
              <a:t>It means that location is not a significant factor in determining which continent is best for AI robot digital companion company marketing.</a:t>
            </a:r>
            <a:endParaRPr lang="en-ID" sz="20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400" dirty="0">
                <a:effectLst/>
                <a:latin typeface="Arial" panose="020B0604020202020204" pitchFamily="34" charset="0"/>
                <a:ea typeface="Palatino Linotype" panose="02040502050505030304" pitchFamily="18" charset="0"/>
                <a:cs typeface="Arial" panose="020B0604020202020204" pitchFamily="34" charset="0"/>
              </a:rPr>
              <a:t>This study has several limitations. such as:</a:t>
            </a:r>
          </a:p>
          <a:p>
            <a:pPr marL="34925" marR="215900" indent="0" algn="just">
              <a:lnSpc>
                <a:spcPct val="150000"/>
              </a:lnSpc>
              <a:spcAft>
                <a:spcPts val="0"/>
              </a:spcAft>
              <a:buNone/>
            </a:pPr>
            <a:endParaRPr lang="en-US"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1. Tweets are collected without regard to </a:t>
            </a:r>
            <a:r>
              <a:rPr lang="en-ID" sz="2400" b="1" dirty="0">
                <a:effectLst/>
                <a:latin typeface="Arial" panose="020B0604020202020204" pitchFamily="34" charset="0"/>
                <a:ea typeface="Palatino Linotype" panose="02040502050505030304" pitchFamily="18" charset="0"/>
                <a:cs typeface="Arial" panose="020B0604020202020204" pitchFamily="34" charset="0"/>
              </a:rPr>
              <a:t>age, gender, ethnicity, or culture</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2. Collect </a:t>
            </a:r>
            <a:r>
              <a:rPr lang="en-ID" sz="2400" b="1" dirty="0">
                <a:effectLst/>
                <a:latin typeface="Arial" panose="020B0604020202020204" pitchFamily="34" charset="0"/>
                <a:ea typeface="Palatino Linotype" panose="02040502050505030304" pitchFamily="18" charset="0"/>
                <a:cs typeface="Arial" panose="020B0604020202020204" pitchFamily="34" charset="0"/>
              </a:rPr>
              <a:t>only tweets written in English</a:t>
            </a:r>
            <a:r>
              <a:rPr lang="en-ID" sz="2400" dirty="0">
                <a:effectLst/>
                <a:latin typeface="Arial" panose="020B0604020202020204" pitchFamily="34" charset="0"/>
                <a:ea typeface="Palatino Linotype" panose="02040502050505030304" pitchFamily="18" charset="0"/>
                <a:cs typeface="Arial" panose="020B0604020202020204" pitchFamily="34" charset="0"/>
              </a:rPr>
              <a:t>. This might not represent non-English tweets.</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3. </a:t>
            </a:r>
            <a:r>
              <a:rPr lang="en-ID" sz="2400" b="1" dirty="0">
                <a:effectLst/>
                <a:latin typeface="Arial" panose="020B0604020202020204" pitchFamily="34" charset="0"/>
                <a:ea typeface="Palatino Linotype" panose="02040502050505030304" pitchFamily="18" charset="0"/>
                <a:cs typeface="Arial" panose="020B0604020202020204" pitchFamily="34" charset="0"/>
              </a:rPr>
              <a:t>Machine learning models include flaws and biases</a:t>
            </a:r>
            <a:r>
              <a:rPr lang="en-ID" sz="2400" dirty="0">
                <a:effectLst/>
                <a:latin typeface="Arial" panose="020B0604020202020204" pitchFamily="34" charset="0"/>
                <a:ea typeface="Palatino Linotype" panose="02040502050505030304" pitchFamily="18" charset="0"/>
                <a:cs typeface="Arial" panose="020B0604020202020204" pitchFamily="34" charset="0"/>
              </a:rPr>
              <a:t>, inaccuracy, and mistakes (e.g., </a:t>
            </a:r>
            <a:r>
              <a:rPr lang="en-ID" sz="2400" b="1" dirty="0">
                <a:effectLst/>
                <a:latin typeface="Arial" panose="020B0604020202020204" pitchFamily="34" charset="0"/>
                <a:ea typeface="Palatino Linotype" panose="02040502050505030304" pitchFamily="18" charset="0"/>
                <a:cs typeface="Arial" panose="020B0604020202020204" pitchFamily="34" charset="0"/>
              </a:rPr>
              <a:t>irony, sarcasm, or negation</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4. The </a:t>
            </a:r>
            <a:r>
              <a:rPr lang="en-ID" sz="2400" b="1" dirty="0">
                <a:effectLst/>
                <a:latin typeface="Arial" panose="020B0604020202020204" pitchFamily="34" charset="0"/>
                <a:ea typeface="Palatino Linotype" panose="02040502050505030304" pitchFamily="18" charset="0"/>
                <a:cs typeface="Arial" panose="020B0604020202020204" pitchFamily="34" charset="0"/>
              </a:rPr>
              <a:t>sample size </a:t>
            </a:r>
            <a:r>
              <a:rPr lang="en-ID" sz="2400" dirty="0">
                <a:effectLst/>
                <a:latin typeface="Arial" panose="020B0604020202020204" pitchFamily="34" charset="0"/>
                <a:ea typeface="Palatino Linotype" panose="02040502050505030304" pitchFamily="18" charset="0"/>
                <a:cs typeface="Arial" panose="020B0604020202020204" pitchFamily="34" charset="0"/>
              </a:rPr>
              <a:t>of </a:t>
            </a:r>
            <a:r>
              <a:rPr lang="en-ID" sz="2400" b="1" dirty="0">
                <a:effectLst/>
                <a:latin typeface="Arial" panose="020B0604020202020204" pitchFamily="34" charset="0"/>
                <a:ea typeface="Palatino Linotype" panose="02040502050505030304" pitchFamily="18" charset="0"/>
                <a:cs typeface="Arial" panose="020B0604020202020204" pitchFamily="34" charset="0"/>
              </a:rPr>
              <a:t>tweets collected from Africa </a:t>
            </a:r>
            <a:r>
              <a:rPr lang="en-ID" sz="2400" dirty="0">
                <a:effectLst/>
                <a:latin typeface="Arial" panose="020B0604020202020204" pitchFamily="34" charset="0"/>
                <a:ea typeface="Palatino Linotype" panose="02040502050505030304" pitchFamily="18" charset="0"/>
                <a:cs typeface="Arial" panose="020B0604020202020204" pitchFamily="34" charset="0"/>
              </a:rPr>
              <a:t>was too small and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insufficient </a:t>
            </a:r>
            <a:r>
              <a:rPr lang="en-ID" sz="2400" dirty="0">
                <a:effectLst/>
                <a:latin typeface="Arial" panose="020B0604020202020204" pitchFamily="34" charset="0"/>
                <a:ea typeface="Palatino Linotype" panose="02040502050505030304" pitchFamily="18" charset="0"/>
                <a:cs typeface="Arial" panose="020B0604020202020204" pitchFamily="34" charset="0"/>
              </a:rPr>
              <a:t>to be evaluated.</a:t>
            </a:r>
            <a:endParaRPr lang="de-DE" sz="24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444794549"/>
              </p:ext>
            </p:extLst>
          </p:nvPr>
        </p:nvGraphicFramePr>
        <p:xfrm>
          <a:off x="420793" y="1940942"/>
          <a:ext cx="11175784" cy="429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FFFE4E"/>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4044741639"/>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3"/>
            <a:ext cx="11366313" cy="5007868"/>
          </a:xfrm>
        </p:spPr>
        <p:txBody>
          <a:bodyPr/>
          <a:lstStyle/>
          <a:p>
            <a:pPr marL="34925" marR="215900" indent="0" algn="just">
              <a:lnSpc>
                <a:spcPct val="150000"/>
              </a:lnSpc>
              <a:buNone/>
            </a:pPr>
            <a:r>
              <a:rPr lang="en-US" sz="2000" b="1" dirty="0">
                <a:effectLst/>
                <a:latin typeface="Arial" panose="020B0604020202020204" pitchFamily="34" charset="0"/>
                <a:ea typeface="Palatino Linotype" panose="02040502050505030304" pitchFamily="18" charset="0"/>
                <a:cs typeface="Arial" panose="020B0604020202020204" pitchFamily="34" charset="0"/>
              </a:rPr>
              <a:t>1. </a:t>
            </a:r>
            <a:r>
              <a:rPr lang="en-US" sz="2000" b="1" dirty="0" err="1">
                <a:effectLst/>
                <a:latin typeface="Arial" panose="020B0604020202020204" pitchFamily="34" charset="0"/>
                <a:ea typeface="Palatino Linotype" panose="02040502050505030304" pitchFamily="18" charset="0"/>
                <a:cs typeface="Arial" panose="020B0604020202020204" pitchFamily="34" charset="0"/>
              </a:rPr>
              <a:t>BertForSequenceClassification</a:t>
            </a:r>
            <a:r>
              <a:rPr lang="en-US" sz="2000" dirty="0">
                <a:effectLst/>
                <a:latin typeface="Arial" panose="020B0604020202020204" pitchFamily="34" charset="0"/>
                <a:ea typeface="Palatino Linotype" panose="02040502050505030304" pitchFamily="18" charset="0"/>
                <a:cs typeface="Arial" panose="020B0604020202020204" pitchFamily="34" charset="0"/>
              </a:rPr>
              <a:t> model performed exceptionally well in sentiment classification, Therefore,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this model was chosen as the best model </a:t>
            </a:r>
            <a:r>
              <a:rPr lang="en-US" sz="2000" dirty="0">
                <a:effectLst/>
                <a:latin typeface="Arial" panose="020B0604020202020204" pitchFamily="34" charset="0"/>
                <a:ea typeface="Palatino Linotype" panose="02040502050505030304" pitchFamily="18" charset="0"/>
                <a:cs typeface="Arial" panose="020B0604020202020204" pitchFamily="34" charset="0"/>
              </a:rPr>
              <a:t>for further analysis.</a:t>
            </a:r>
          </a:p>
          <a:p>
            <a:pPr marL="215900" marR="215900" algn="just">
              <a:lnSpc>
                <a:spcPct val="150000"/>
              </a:lnSpc>
            </a:pPr>
            <a:endParaRPr lang="en-US"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2. The </a:t>
            </a:r>
            <a:r>
              <a:rPr lang="en-US" sz="2000" b="1" dirty="0">
                <a:effectLst/>
                <a:latin typeface="Arial" panose="020B0604020202020204" pitchFamily="34" charset="0"/>
                <a:ea typeface="Palatino Linotype" panose="02040502050505030304" pitchFamily="18" charset="0"/>
                <a:cs typeface="Arial" panose="020B0604020202020204" pitchFamily="34" charset="0"/>
              </a:rPr>
              <a:t>sentiment analysis results on unlabeled data </a:t>
            </a:r>
            <a:r>
              <a:rPr lang="en-US" sz="2000" dirty="0">
                <a:effectLst/>
                <a:latin typeface="Arial" panose="020B0604020202020204" pitchFamily="34" charset="0"/>
                <a:ea typeface="Palatino Linotype" panose="02040502050505030304" pitchFamily="18" charset="0"/>
                <a:cs typeface="Arial" panose="020B0604020202020204" pitchFamily="34" charset="0"/>
              </a:rPr>
              <a:t>from various continents indicated more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positive sentiments, such as joy.</a:t>
            </a:r>
          </a:p>
          <a:p>
            <a:pPr marL="34925" marR="215900" indent="0" algn="just">
              <a:lnSpc>
                <a:spcPct val="150000"/>
              </a:lnSpc>
              <a:buNone/>
            </a:pPr>
            <a:endParaRPr lang="en-US" sz="20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3.The </a:t>
            </a:r>
            <a:r>
              <a:rPr lang="en-US" sz="2000" b="1" dirty="0">
                <a:effectLst/>
                <a:latin typeface="Arial" panose="020B0604020202020204" pitchFamily="34" charset="0"/>
                <a:ea typeface="Palatino Linotype" panose="02040502050505030304" pitchFamily="18" charset="0"/>
                <a:cs typeface="Arial" panose="020B0604020202020204" pitchFamily="34" charset="0"/>
              </a:rPr>
              <a:t>hypothesis testing using the chi-square test </a:t>
            </a:r>
            <a:r>
              <a:rPr lang="en-US" sz="2000" dirty="0">
                <a:effectLst/>
                <a:latin typeface="Arial" panose="020B0604020202020204" pitchFamily="34" charset="0"/>
                <a:ea typeface="Palatino Linotype" panose="02040502050505030304" pitchFamily="18" charset="0"/>
                <a:cs typeface="Arial" panose="020B0604020202020204" pitchFamily="34" charset="0"/>
              </a:rPr>
              <a:t>showed </a:t>
            </a:r>
            <a:r>
              <a:rPr lang="en-US" sz="2000" b="1" dirty="0">
                <a:effectLst/>
                <a:latin typeface="Arial" panose="020B0604020202020204" pitchFamily="34" charset="0"/>
                <a:ea typeface="Palatino Linotype" panose="02040502050505030304" pitchFamily="18" charset="0"/>
                <a:cs typeface="Arial" panose="020B0604020202020204" pitchFamily="34" charset="0"/>
              </a:rPr>
              <a:t>no significant continent-sentiment relationships. </a:t>
            </a:r>
          </a:p>
          <a:p>
            <a:pPr marL="34925" marR="215900" indent="0" algn="just">
              <a:lnSpc>
                <a:spcPct val="150000"/>
              </a:lnSpc>
              <a:buNone/>
            </a:pPr>
            <a:endParaRPr lang="en-US" sz="2000" b="1"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Therefore,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location does not affect people's sentiments towards digital and robot pet companions</a:t>
            </a:r>
            <a:r>
              <a:rPr lang="en-US" sz="2000" dirty="0">
                <a:effectLst/>
                <a:latin typeface="Arial" panose="020B0604020202020204" pitchFamily="34" charset="0"/>
                <a:ea typeface="Palatino Linotype" panose="02040502050505030304" pitchFamily="18" charset="0"/>
                <a:cs typeface="Arial" panose="020B0604020202020204" pitchFamily="34" charset="0"/>
              </a:rPr>
              <a:t>.</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20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503274" y="1081920"/>
            <a:ext cx="11057861" cy="5390906"/>
          </a:xfrm>
        </p:spPr>
        <p:txBody>
          <a:bodyPr/>
          <a:lstStyle/>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1.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include age, gender, ethnicity, and culture</a:t>
            </a:r>
            <a:r>
              <a:rPr lang="en-ID" sz="2400" dirty="0">
                <a:effectLst/>
                <a:latin typeface="Arial" panose="020B0604020202020204" pitchFamily="34" charset="0"/>
                <a:ea typeface="Palatino Linotype" panose="02040502050505030304" pitchFamily="18" charset="0"/>
                <a:cs typeface="Arial" panose="020B0604020202020204" pitchFamily="34" charset="0"/>
              </a:rPr>
              <a:t>, to increase sentiment analysis diversity across groups.</a:t>
            </a:r>
          </a:p>
          <a:p>
            <a:pPr marL="215900" marR="215900" algn="just">
              <a:lnSpc>
                <a:spcPct val="150000"/>
              </a:lnSpc>
              <a:spcAft>
                <a:spcPts val="0"/>
              </a:spcAft>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2.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include tweets in different languages </a:t>
            </a:r>
            <a:r>
              <a:rPr lang="en-ID" sz="2400" dirty="0">
                <a:effectLst/>
                <a:latin typeface="Arial" panose="020B0604020202020204" pitchFamily="34" charset="0"/>
                <a:ea typeface="Palatino Linotype" panose="02040502050505030304" pitchFamily="18" charset="0"/>
                <a:cs typeface="Arial" panose="020B0604020202020204" pitchFamily="34" charset="0"/>
              </a:rPr>
              <a:t>other than English.</a:t>
            </a:r>
          </a:p>
          <a:p>
            <a:pPr marL="34925" marR="215900" indent="0" algn="just">
              <a:lnSpc>
                <a:spcPct val="150000"/>
              </a:lnSpc>
              <a:spcAft>
                <a:spcPts val="0"/>
              </a:spcAft>
              <a:buNone/>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latin typeface="Arial" panose="020B0604020202020204" pitchFamily="34" charset="0"/>
                <a:ea typeface="Palatino Linotype" panose="02040502050505030304" pitchFamily="18" charset="0"/>
                <a:cs typeface="Arial" panose="020B0604020202020204" pitchFamily="34" charset="0"/>
              </a:rPr>
              <a:t>3.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try other machine </a:t>
            </a:r>
            <a:r>
              <a:rPr lang="en-ID" sz="2400" b="1" dirty="0">
                <a:latin typeface="Arial" panose="020B0604020202020204" pitchFamily="34" charset="0"/>
                <a:ea typeface="Palatino Linotype" panose="02040502050505030304" pitchFamily="18" charset="0"/>
                <a:cs typeface="Arial" panose="020B0604020202020204" pitchFamily="34" charset="0"/>
              </a:rPr>
              <a:t>l</a:t>
            </a:r>
            <a:r>
              <a:rPr lang="en-ID" sz="2400" b="1" dirty="0">
                <a:effectLst/>
                <a:latin typeface="Arial" panose="020B0604020202020204" pitchFamily="34" charset="0"/>
                <a:ea typeface="Palatino Linotype" panose="02040502050505030304" pitchFamily="18" charset="0"/>
                <a:cs typeface="Arial" panose="020B0604020202020204" pitchFamily="34" charset="0"/>
              </a:rPr>
              <a:t>earning models</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215900" marR="215900" algn="just">
              <a:lnSpc>
                <a:spcPct val="150000"/>
              </a:lnSpc>
              <a:spcAft>
                <a:spcPts val="0"/>
              </a:spcAft>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4. Future research should gather a </a:t>
            </a:r>
            <a:r>
              <a:rPr lang="en-ID" sz="2400" b="1" dirty="0">
                <a:effectLst/>
                <a:latin typeface="Arial" panose="020B0604020202020204" pitchFamily="34" charset="0"/>
                <a:ea typeface="Palatino Linotype" panose="02040502050505030304" pitchFamily="18" charset="0"/>
                <a:cs typeface="Arial" panose="020B0604020202020204" pitchFamily="34" charset="0"/>
              </a:rPr>
              <a:t>larger sample from Africa</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23.09.2023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FFFE4E"/>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1275204938"/>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23.09.2023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4092674540"/>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23.09.2023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I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1608</TotalTime>
  <Words>4308</Words>
  <Application>Microsoft Office PowerPoint</Application>
  <PresentationFormat>Widescreen</PresentationFormat>
  <Paragraphs>541</Paragraphs>
  <Slides>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Source Serif Pro</vt:lpstr>
      <vt:lpstr>Wingdings</vt:lpstr>
      <vt:lpstr>Symbol</vt:lpstr>
      <vt:lpstr>Palatino Linotype</vt:lpstr>
      <vt:lpstr>Source Sans Pro</vt:lpstr>
      <vt:lpstr>Arial</vt:lpstr>
      <vt:lpstr>Source Sans Pro Bold</vt:lpstr>
      <vt:lpstr>Calibri</vt:lpstr>
      <vt:lpstr>IUBH</vt:lpstr>
      <vt:lpstr>A Comparative Sentiment Analysis of</vt:lpstr>
      <vt:lpstr>Agenda fOr THESIS</vt:lpstr>
      <vt:lpstr>1. Introduction</vt:lpstr>
      <vt:lpstr>RESEARCH QUESTIONs</vt:lpstr>
      <vt:lpstr>Abstract</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470</cp:revision>
  <dcterms:created xsi:type="dcterms:W3CDTF">2021-05-18T13:01:34Z</dcterms:created>
  <dcterms:modified xsi:type="dcterms:W3CDTF">2023-09-23T04:01:40Z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